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3" r:id="rId2"/>
    <p:sldId id="360" r:id="rId3"/>
    <p:sldId id="382" r:id="rId4"/>
    <p:sldId id="361" r:id="rId5"/>
    <p:sldId id="359" r:id="rId6"/>
    <p:sldId id="362" r:id="rId7"/>
    <p:sldId id="364" r:id="rId8"/>
    <p:sldId id="365" r:id="rId9"/>
    <p:sldId id="408" r:id="rId10"/>
    <p:sldId id="384" r:id="rId11"/>
    <p:sldId id="385" r:id="rId12"/>
    <p:sldId id="386" r:id="rId13"/>
    <p:sldId id="388" r:id="rId14"/>
    <p:sldId id="389" r:id="rId15"/>
    <p:sldId id="390" r:id="rId16"/>
    <p:sldId id="363" r:id="rId17"/>
    <p:sldId id="411" r:id="rId18"/>
    <p:sldId id="366" r:id="rId19"/>
    <p:sldId id="367" r:id="rId20"/>
    <p:sldId id="409" r:id="rId21"/>
    <p:sldId id="410" r:id="rId22"/>
    <p:sldId id="371" r:id="rId23"/>
    <p:sldId id="368" r:id="rId24"/>
    <p:sldId id="412" r:id="rId25"/>
    <p:sldId id="413" r:id="rId26"/>
    <p:sldId id="414" r:id="rId27"/>
    <p:sldId id="415" r:id="rId28"/>
    <p:sldId id="416" r:id="rId29"/>
    <p:sldId id="392" r:id="rId30"/>
    <p:sldId id="381" r:id="rId31"/>
    <p:sldId id="265" r:id="rId32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FFCCCC"/>
    <a:srgbClr val="CCFFCC"/>
    <a:srgbClr val="008000"/>
    <a:srgbClr val="5B91BD"/>
    <a:srgbClr val="3A90DE"/>
    <a:srgbClr val="C5DDED"/>
    <a:srgbClr val="C92630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4660"/>
  </p:normalViewPr>
  <p:slideViewPr>
    <p:cSldViewPr>
      <p:cViewPr>
        <p:scale>
          <a:sx n="66" d="100"/>
          <a:sy n="66" d="100"/>
        </p:scale>
        <p:origin x="-18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54E5B-8536-4216-972B-E80377DA95F9}" type="datetimeFigureOut">
              <a:rPr lang="sl-SI" smtClean="0"/>
              <a:pPr/>
              <a:t>15.10.2014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26F3-CDDC-40BD-83CA-523DD3E9FB6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6934E-0EB3-42D1-B37E-12760ABAD742}" type="datetimeFigureOut">
              <a:rPr lang="sl-SI" smtClean="0"/>
              <a:pPr/>
              <a:t>15.10.2014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DF6B8-554A-47B3-8913-4A002AD0224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iStock_000008363325-PP_s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7725"/>
            <a:ext cx="9144000" cy="6010275"/>
          </a:xfrm>
          <a:prstGeom prst="rect">
            <a:avLst/>
          </a:prstGeom>
          <a:noFill/>
        </p:spPr>
      </p:pic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285728"/>
            <a:ext cx="9159875" cy="812800"/>
            <a:chOff x="-10" y="164"/>
            <a:chExt cx="5770" cy="512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-10" y="527"/>
              <a:ext cx="5770" cy="0"/>
            </a:xfrm>
            <a:prstGeom prst="line">
              <a:avLst/>
            </a:prstGeom>
            <a:noFill/>
            <a:ln w="28575">
              <a:solidFill>
                <a:srgbClr val="C9263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pic>
          <p:nvPicPr>
            <p:cNvPr id="10" name="Picture 6" descr="PP-ozadje-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" y="164"/>
              <a:ext cx="641" cy="184"/>
            </a:xfrm>
            <a:prstGeom prst="rect">
              <a:avLst/>
            </a:prstGeom>
            <a:noFill/>
          </p:spPr>
        </p:pic>
        <p:pic>
          <p:nvPicPr>
            <p:cNvPr id="11" name="Picture 7" descr="PP-ozadje-sple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" y="572"/>
              <a:ext cx="647" cy="104"/>
            </a:xfrm>
            <a:prstGeom prst="rect">
              <a:avLst/>
            </a:prstGeom>
            <a:noFill/>
          </p:spPr>
        </p:pic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dirty="0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00100" y="1142983"/>
            <a:ext cx="7215238" cy="35845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F1E2B-A7B5-4609-922A-7F3B8461F9B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B6031-BF75-4208-8F72-4A24E4B3535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15140" y="1285860"/>
            <a:ext cx="2286016" cy="5214974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071546"/>
            <a:ext cx="6019800" cy="5054617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62355-6737-43C0-93C4-44C63A7C74F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0D1AD83-776F-40AA-A198-E37FAA14D7D5}" type="datetimeFigureOut">
              <a:rPr lang="sl-SI" smtClean="0"/>
              <a:pPr/>
              <a:t>15.10.2014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3000364" y="6492875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773C06C-803E-4F1A-AB6C-A987EA8BAED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EC2DF-6191-4D36-8C22-540D548BF46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3799B-737E-458D-AE6A-C3797FEED61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1386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67516" y="1636059"/>
            <a:ext cx="4290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F3A32-C0A7-4A67-9856-86643979DB2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DB61-81C9-45E5-84F4-889D5E5E4DD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75C44-CB94-4D59-8DC1-9E043E0F382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0091-C09C-4C6F-BD85-54E47BEDC2D6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klju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0091-C09C-4C6F-BD85-54E47BEDC2D6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6" name="Ograda besedil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 txBox="1">
            <a:spLocks/>
          </p:cNvSpPr>
          <p:nvPr userDrawn="1"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1AD83-776F-40AA-A198-E37FAA14D7D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15.10.2014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Ograda številke diapozitiva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3C06C-803E-4F1A-AB6C-A987EA8BAED8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Fotolia_3490119_p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47725"/>
            <a:ext cx="9144000" cy="6010275"/>
          </a:xfrm>
          <a:prstGeom prst="rect">
            <a:avLst/>
          </a:prstGeom>
          <a:noFill/>
        </p:spPr>
      </p:pic>
      <p:grpSp>
        <p:nvGrpSpPr>
          <p:cNvPr id="10" name="Group 11"/>
          <p:cNvGrpSpPr>
            <a:grpSpLocks/>
          </p:cNvGrpSpPr>
          <p:nvPr userDrawn="1"/>
        </p:nvGrpSpPr>
        <p:grpSpPr bwMode="auto">
          <a:xfrm>
            <a:off x="-25425" y="260350"/>
            <a:ext cx="9169426" cy="812800"/>
            <a:chOff x="-10" y="164"/>
            <a:chExt cx="5770" cy="512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-10" y="527"/>
              <a:ext cx="5770" cy="0"/>
            </a:xfrm>
            <a:prstGeom prst="line">
              <a:avLst/>
            </a:prstGeom>
            <a:noFill/>
            <a:ln w="28575">
              <a:solidFill>
                <a:srgbClr val="C9263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pic>
          <p:nvPicPr>
            <p:cNvPr id="12" name="Picture 6" descr="PP-ozadje-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" y="164"/>
              <a:ext cx="641" cy="184"/>
            </a:xfrm>
            <a:prstGeom prst="rect">
              <a:avLst/>
            </a:prstGeom>
            <a:noFill/>
          </p:spPr>
        </p:pic>
        <p:pic>
          <p:nvPicPr>
            <p:cNvPr id="13" name="Picture 10" descr="PP-ozadje-splet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" y="572"/>
              <a:ext cx="647" cy="104"/>
            </a:xfrm>
            <a:prstGeom prst="rect">
              <a:avLst/>
            </a:prstGeom>
            <a:noFill/>
          </p:spPr>
        </p:pic>
      </p:grpSp>
      <p:pic>
        <p:nvPicPr>
          <p:cNvPr id="14" name="Slika 13" descr="Logotip.w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214414" y="2500306"/>
            <a:ext cx="3571900" cy="963988"/>
          </a:xfrm>
          <a:prstGeom prst="rect">
            <a:avLst/>
          </a:prstGeom>
        </p:spPr>
      </p:pic>
      <p:sp>
        <p:nvSpPr>
          <p:cNvPr id="15" name="Ograda besedila 2"/>
          <p:cNvSpPr>
            <a:spLocks noGrp="1"/>
          </p:cNvSpPr>
          <p:nvPr>
            <p:ph type="body" idx="13" hasCustomPrompt="1"/>
          </p:nvPr>
        </p:nvSpPr>
        <p:spPr>
          <a:xfrm>
            <a:off x="214282" y="4143380"/>
            <a:ext cx="5857916" cy="714380"/>
          </a:xfrm>
        </p:spPr>
        <p:txBody>
          <a:bodyPr anchor="t"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dirty="0" smtClean="0"/>
              <a:t>Boštjan Lavuger</a:t>
            </a:r>
          </a:p>
          <a:p>
            <a:pPr lvl="0"/>
            <a:r>
              <a:rPr lang="sl-SI" dirty="0" err="1" smtClean="0"/>
              <a:t>Bostjan.lavuger@ntr</a:t>
            </a:r>
            <a:r>
              <a:rPr lang="sl-SI" dirty="0" smtClean="0"/>
              <a:t>-</a:t>
            </a:r>
            <a:r>
              <a:rPr lang="sl-SI" dirty="0" err="1" smtClean="0"/>
              <a:t>ing.si</a:t>
            </a:r>
            <a:endParaRPr lang="sl-SI" dirty="0" smtClean="0"/>
          </a:p>
        </p:txBody>
      </p:sp>
      <p:sp>
        <p:nvSpPr>
          <p:cNvPr id="16" name="Ograda besedila 2"/>
          <p:cNvSpPr>
            <a:spLocks noGrp="1"/>
          </p:cNvSpPr>
          <p:nvPr>
            <p:ph type="body" idx="14" hasCustomPrompt="1"/>
          </p:nvPr>
        </p:nvSpPr>
        <p:spPr>
          <a:xfrm>
            <a:off x="214282" y="3571876"/>
            <a:ext cx="5786478" cy="428628"/>
          </a:xfrm>
        </p:spPr>
        <p:txBody>
          <a:bodyPr anchor="t"/>
          <a:lstStyle>
            <a:lvl1pPr marL="0" indent="0" algn="ctr">
              <a:buNone/>
              <a:defRPr sz="2000" b="1" baseline="0">
                <a:solidFill>
                  <a:srgbClr val="5B91B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dirty="0" err="1" smtClean="0"/>
              <a:t>www.ntr</a:t>
            </a:r>
            <a:r>
              <a:rPr lang="sl-SI" dirty="0" smtClean="0"/>
              <a:t>-</a:t>
            </a:r>
            <a:r>
              <a:rPr lang="sl-SI" dirty="0" err="1" smtClean="0"/>
              <a:t>ing.si</a:t>
            </a:r>
            <a:endParaRPr lang="sl-SI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3222627" cy="947736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1071546"/>
            <a:ext cx="5111750" cy="50546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14282" y="2000240"/>
            <a:ext cx="3251231" cy="41259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72E8B-D962-44CB-84AA-984486CB1667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zadje_modro_p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-15875" y="1000108"/>
            <a:ext cx="9159875" cy="0"/>
          </a:xfrm>
          <a:prstGeom prst="line">
            <a:avLst/>
          </a:prstGeom>
          <a:noFill/>
          <a:ln w="28575">
            <a:solidFill>
              <a:srgbClr val="C9263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pic>
        <p:nvPicPr>
          <p:cNvPr id="13" name="Picture 6" descr="PP-ozadje-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649" y="260350"/>
            <a:ext cx="1260507" cy="361830"/>
          </a:xfrm>
          <a:prstGeom prst="rect">
            <a:avLst/>
          </a:prstGeom>
          <a:noFill/>
        </p:spPr>
      </p:pic>
      <p:pic>
        <p:nvPicPr>
          <p:cNvPr id="14" name="Picture 9" descr="PP-ozadje-splet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86710" y="1071546"/>
            <a:ext cx="1027113" cy="1651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142852"/>
            <a:ext cx="728667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2" y="1285860"/>
            <a:ext cx="8643998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72272"/>
            <a:ext cx="21336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7422" y="6572272"/>
            <a:ext cx="4071966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sl-S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72"/>
            <a:ext cx="21336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D6F27E-7B21-448B-A488-B7D7963AF6A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285992"/>
            <a:ext cx="8715436" cy="1152524"/>
          </a:xfrm>
        </p:spPr>
        <p:txBody>
          <a:bodyPr/>
          <a:lstStyle/>
          <a:p>
            <a:r>
              <a:rPr lang="sl-SI" sz="4000" dirty="0" smtClean="0"/>
              <a:t>Z ureditvijo obstoječih sistemskih prostorov do prihrankov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57628"/>
            <a:ext cx="7775575" cy="2308222"/>
          </a:xfrm>
        </p:spPr>
        <p:txBody>
          <a:bodyPr/>
          <a:lstStyle/>
          <a:p>
            <a:r>
              <a:rPr lang="sl-SI" sz="2800" dirty="0" smtClean="0"/>
              <a:t>Boštjan Lavuger</a:t>
            </a:r>
          </a:p>
          <a:p>
            <a:r>
              <a:rPr lang="sl-SI" sz="2800" dirty="0" smtClean="0"/>
              <a:t>NTR Inženiring d.o.o</a:t>
            </a:r>
            <a:r>
              <a:rPr lang="sl-SI" sz="2800" dirty="0" smtClean="0"/>
              <a:t>.</a:t>
            </a:r>
            <a:endParaRPr lang="sl-SI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energetska učinkovitost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412776"/>
            <a:ext cx="3888432" cy="4680520"/>
          </a:xfrm>
        </p:spPr>
        <p:txBody>
          <a:bodyPr/>
          <a:lstStyle/>
          <a:p>
            <a:r>
              <a:rPr lang="sl-SI" sz="2400" b="1" dirty="0" smtClean="0"/>
              <a:t>Izgradnja centra</a:t>
            </a:r>
          </a:p>
          <a:p>
            <a:pPr lvl="1"/>
            <a:r>
              <a:rPr lang="sl-SI" sz="2000" b="1" dirty="0" smtClean="0"/>
              <a:t>Cca 18 sistemskih omar</a:t>
            </a:r>
          </a:p>
          <a:p>
            <a:pPr lvl="1"/>
            <a:r>
              <a:rPr lang="sl-SI" sz="2000" b="1" dirty="0" smtClean="0"/>
              <a:t>Kapaciteta 120 </a:t>
            </a:r>
            <a:r>
              <a:rPr lang="sl-SI" sz="2000" b="1" dirty="0" err="1" smtClean="0"/>
              <a:t>kW</a:t>
            </a:r>
            <a:endParaRPr lang="sl-SI" sz="2000" b="1" dirty="0" smtClean="0"/>
          </a:p>
          <a:p>
            <a:pPr lvl="1"/>
            <a:r>
              <a:rPr lang="sl-SI" sz="2000" b="1" dirty="0" smtClean="0"/>
              <a:t>Skladnost s TIER III – IV</a:t>
            </a:r>
          </a:p>
          <a:p>
            <a:r>
              <a:rPr lang="sl-SI" sz="2400" b="1" dirty="0" smtClean="0"/>
              <a:t>Amortizacija 15 let</a:t>
            </a:r>
          </a:p>
          <a:p>
            <a:r>
              <a:rPr lang="sl-SI" sz="2400" b="1" dirty="0" smtClean="0"/>
              <a:t>Življenjska doba 20-25l </a:t>
            </a:r>
          </a:p>
          <a:p>
            <a:r>
              <a:rPr lang="sl-SI" sz="2400" b="1" dirty="0" smtClean="0"/>
              <a:t>Investicija cca 650.000 EUR</a:t>
            </a:r>
          </a:p>
          <a:p>
            <a:r>
              <a:rPr lang="sl-SI" sz="2400" b="1" dirty="0" smtClean="0"/>
              <a:t>Mesečni strošek cca 3500 EUR</a:t>
            </a:r>
          </a:p>
          <a:p>
            <a:pPr>
              <a:buNone/>
            </a:pPr>
            <a:endParaRPr lang="sl-SI" sz="2400" b="1" dirty="0" smtClean="0"/>
          </a:p>
        </p:txBody>
      </p:sp>
      <p:pic>
        <p:nvPicPr>
          <p:cNvPr id="4" name="Slika 3" descr="Tloris RC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6770" y="1340768"/>
            <a:ext cx="5855358" cy="46264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Stroški so izgradnje</a:t>
            </a:r>
            <a:endParaRPr lang="sl-SI" dirty="0"/>
          </a:p>
        </p:txBody>
      </p:sp>
      <p:sp>
        <p:nvSpPr>
          <p:cNvPr id="12" name="Ograda vsebin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sl-SI" sz="2400" b="1" dirty="0" smtClean="0"/>
              <a:t>Na investicijo vplivajo</a:t>
            </a:r>
          </a:p>
          <a:p>
            <a:pPr lvl="1">
              <a:defRPr/>
            </a:pPr>
            <a:r>
              <a:rPr lang="sl-SI" sz="2000" b="1" dirty="0" smtClean="0"/>
              <a:t>Zahtevana skladnost s TIER I, II, III ali IV</a:t>
            </a:r>
          </a:p>
          <a:p>
            <a:pPr lvl="1">
              <a:defRPr/>
            </a:pPr>
            <a:r>
              <a:rPr lang="sl-SI" sz="2000" b="1" dirty="0" smtClean="0"/>
              <a:t>Zahtevano varovanje pred požarom</a:t>
            </a:r>
          </a:p>
          <a:p>
            <a:pPr lvl="1">
              <a:defRPr/>
            </a:pPr>
            <a:r>
              <a:rPr lang="sl-SI" sz="2000" b="1" dirty="0" smtClean="0"/>
              <a:t>Energetska bilanca</a:t>
            </a:r>
          </a:p>
          <a:p>
            <a:pPr lvl="1">
              <a:defRPr/>
            </a:pPr>
            <a:r>
              <a:rPr lang="sl-SI" sz="2000" b="1" dirty="0" smtClean="0"/>
              <a:t>Dodatne varnostne zahteve</a:t>
            </a:r>
          </a:p>
          <a:p>
            <a:pPr lvl="0">
              <a:defRPr/>
            </a:pPr>
            <a:r>
              <a:rPr lang="sl-SI" sz="2400" b="1" dirty="0" smtClean="0"/>
              <a:t>Višina investicije</a:t>
            </a:r>
          </a:p>
          <a:p>
            <a:pPr lvl="1">
              <a:defRPr/>
            </a:pPr>
            <a:r>
              <a:rPr lang="sl-SI" sz="2000" b="1" dirty="0" smtClean="0"/>
              <a:t>2.000 – 6.000 EUR po za IKT uporabnem </a:t>
            </a:r>
            <a:r>
              <a:rPr lang="sl-SI" sz="2000" b="1" dirty="0" err="1" smtClean="0"/>
              <a:t>kW</a:t>
            </a:r>
            <a:r>
              <a:rPr lang="sl-SI" sz="2000" b="1" dirty="0" smtClean="0"/>
              <a:t> </a:t>
            </a:r>
          </a:p>
          <a:p>
            <a:pPr lvl="1">
              <a:defRPr/>
            </a:pPr>
            <a:r>
              <a:rPr lang="sl-SI" sz="2000" b="1" dirty="0" smtClean="0"/>
              <a:t>15.000 – 40.000 EUR po eni sistemski omari</a:t>
            </a:r>
          </a:p>
          <a:p>
            <a:pPr lvl="1">
              <a:defRPr/>
            </a:pPr>
            <a:r>
              <a:rPr lang="sl-SI" sz="2000" b="1" dirty="0" smtClean="0"/>
              <a:t>5.000 - 14.000 EUR po kvadratnem metru</a:t>
            </a:r>
          </a:p>
          <a:p>
            <a:pPr lvl="0">
              <a:defRPr/>
            </a:pPr>
            <a:r>
              <a:rPr lang="sl-SI" sz="2400" b="1" dirty="0" smtClean="0"/>
              <a:t>Amortizacijska doba 15 let, življenjska doba 20-25 let</a:t>
            </a:r>
          </a:p>
          <a:p>
            <a:endParaRPr lang="sl-S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Stroški so zgovorni</a:t>
            </a:r>
            <a:endParaRPr lang="sl-SI" dirty="0"/>
          </a:p>
        </p:txBody>
      </p:sp>
      <p:graphicFrame>
        <p:nvGraphicFramePr>
          <p:cNvPr id="10" name="Ograda vsebine 9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369300" cy="3086100"/>
        </p:xfrm>
        <a:graphic>
          <a:graphicData uri="http://schemas.openxmlformats.org/drawingml/2006/table">
            <a:tbl>
              <a:tblPr/>
              <a:tblGrid>
                <a:gridCol w="1130300"/>
                <a:gridCol w="762000"/>
                <a:gridCol w="901700"/>
                <a:gridCol w="1968500"/>
                <a:gridCol w="1549400"/>
                <a:gridCol w="1130300"/>
                <a:gridCol w="927100"/>
              </a:tblGrid>
              <a:tr h="61722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Moč IKT opreme (</a:t>
                      </a:r>
                      <a:r>
                        <a:rPr lang="sl-SI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kW</a:t>
                      </a:r>
                      <a:r>
                        <a:rPr lang="sl-SI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Skupna moč (kW)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Mesečna količina porabljene energije (</a:t>
                      </a:r>
                      <a:r>
                        <a:rPr lang="sl-SI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kWh</a:t>
                      </a:r>
                      <a:r>
                        <a:rPr lang="sl-SI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Mesečni strošek el. energije (EUR)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Preplačilo el. energije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Strošek izgradnje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85.560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4.836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5.580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7.440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9.300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grada vsebine 11"/>
          <p:cNvSpPr txBox="1">
            <a:spLocks/>
          </p:cNvSpPr>
          <p:nvPr/>
        </p:nvSpPr>
        <p:spPr bwMode="auto">
          <a:xfrm>
            <a:off x="214282" y="4869160"/>
            <a:ext cx="8643998" cy="125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l-SI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Energetska učinkovitost je nuja, saj so obratovalni stroški RC mnogo višji od</a:t>
            </a:r>
            <a:r>
              <a:rPr kumimoji="0" lang="sl-SI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višine investicije</a:t>
            </a:r>
            <a:endParaRPr kumimoji="0" lang="sl-SI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86676" cy="642942"/>
          </a:xfrm>
        </p:spPr>
        <p:txBody>
          <a:bodyPr/>
          <a:lstStyle/>
          <a:p>
            <a:r>
              <a:rPr lang="sl-SI" dirty="0" smtClean="0"/>
              <a:t>Kje trošimo energijo IKT sistemov</a:t>
            </a:r>
            <a:endParaRPr lang="sl-SI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127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flipH="1">
            <a:off x="0" y="1124744"/>
            <a:ext cx="3200564" cy="461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7" tIns="45713" rIns="91427" bIns="45713" anchor="b">
            <a:spAutoFit/>
          </a:bodyPr>
          <a:lstStyle/>
          <a:p>
            <a:pPr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sl-SI" sz="2400" b="1" dirty="0" smtClean="0"/>
              <a:t>Računalniški center</a:t>
            </a:r>
            <a:endParaRPr lang="fr-FR" sz="2400" b="1" dirty="0"/>
          </a:p>
        </p:txBody>
      </p:sp>
      <p:pic>
        <p:nvPicPr>
          <p:cNvPr id="10" name="Picture 7" descr="NEW_dc_pie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348880"/>
            <a:ext cx="3064992" cy="306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 flipH="1">
            <a:off x="1331640" y="220486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sl-SI" sz="2200" b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sl-SI" sz="2200" b="1" dirty="0" smtClean="0">
                <a:solidFill>
                  <a:schemeClr val="accent6">
                    <a:lumMod val="75000"/>
                  </a:schemeClr>
                </a:solidFill>
              </a:rPr>
              <a:t> Breme</a:t>
            </a:r>
            <a:endParaRPr lang="fr-FR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5229200"/>
            <a:ext cx="10801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Ostali</a:t>
            </a:r>
          </a:p>
          <a:p>
            <a:pPr algn="ctr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sistemi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46497" y="5041280"/>
            <a:ext cx="232600" cy="136650"/>
          </a:xfrm>
          <a:custGeom>
            <a:avLst/>
            <a:gdLst>
              <a:gd name="T0" fmla="*/ 0 w 240"/>
              <a:gd name="T1" fmla="*/ 0 h 134"/>
              <a:gd name="T2" fmla="*/ 0 w 240"/>
              <a:gd name="T3" fmla="*/ 1401763 h 134"/>
              <a:gd name="T4" fmla="*/ 277813 w 240"/>
              <a:gd name="T5" fmla="*/ 1401763 h 134"/>
              <a:gd name="T6" fmla="*/ 0 60000 65536"/>
              <a:gd name="T7" fmla="*/ 0 60000 65536"/>
              <a:gd name="T8" fmla="*/ 0 60000 65536"/>
              <a:gd name="T9" fmla="*/ 0 w 240"/>
              <a:gd name="T10" fmla="*/ 0 h 134"/>
              <a:gd name="T11" fmla="*/ 240 w 240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34">
                <a:moveTo>
                  <a:pt x="0" y="0"/>
                </a:moveTo>
                <a:lnTo>
                  <a:pt x="0" y="134"/>
                </a:lnTo>
                <a:lnTo>
                  <a:pt x="240" y="134"/>
                </a:lnTo>
              </a:path>
            </a:pathLst>
          </a:custGeom>
          <a:noFill/>
          <a:ln w="9525">
            <a:solidFill>
              <a:srgbClr val="74BCD6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 flipH="1" flipV="1">
            <a:off x="2267744" y="2348880"/>
            <a:ext cx="226839" cy="819523"/>
          </a:xfrm>
          <a:custGeom>
            <a:avLst/>
            <a:gdLst>
              <a:gd name="T0" fmla="*/ 0 w 240"/>
              <a:gd name="T1" fmla="*/ 0 h 134"/>
              <a:gd name="T2" fmla="*/ 0 w 240"/>
              <a:gd name="T3" fmla="*/ 1298575 h 134"/>
              <a:gd name="T4" fmla="*/ 274637 w 240"/>
              <a:gd name="T5" fmla="*/ 1298575 h 134"/>
              <a:gd name="T6" fmla="*/ 0 60000 65536"/>
              <a:gd name="T7" fmla="*/ 0 60000 65536"/>
              <a:gd name="T8" fmla="*/ 0 60000 65536"/>
              <a:gd name="T9" fmla="*/ 0 w 240"/>
              <a:gd name="T10" fmla="*/ 0 h 134"/>
              <a:gd name="T11" fmla="*/ 240 w 240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34">
                <a:moveTo>
                  <a:pt x="0" y="0"/>
                </a:moveTo>
                <a:lnTo>
                  <a:pt x="0" y="134"/>
                </a:lnTo>
                <a:lnTo>
                  <a:pt x="240" y="134"/>
                </a:lnTo>
              </a:path>
            </a:pathLst>
          </a:custGeom>
          <a:noFill/>
          <a:ln w="9525">
            <a:solidFill>
              <a:srgbClr val="B5D4B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 flipH="1">
            <a:off x="251520" y="3717032"/>
            <a:ext cx="107235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fr-FR" sz="2900" b="1" dirty="0" smtClean="0">
                <a:solidFill>
                  <a:srgbClr val="FFFF00"/>
                </a:solidFill>
              </a:rPr>
              <a:t>5</a:t>
            </a:r>
            <a:r>
              <a:rPr lang="sl-SI" sz="2900" b="1" dirty="0" smtClean="0">
                <a:solidFill>
                  <a:srgbClr val="FFFF00"/>
                </a:solidFill>
              </a:rPr>
              <a:t>0-66</a:t>
            </a:r>
            <a:r>
              <a:rPr lang="fr-FR" sz="2900" b="1" dirty="0" smtClean="0">
                <a:solidFill>
                  <a:srgbClr val="FFFF00"/>
                </a:solidFill>
              </a:rPr>
              <a:t>%</a:t>
            </a:r>
            <a:endParaRPr lang="fr-FR" sz="2900" b="1" dirty="0">
              <a:solidFill>
                <a:srgbClr val="FFFF00"/>
              </a:solidFill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 flipH="1">
            <a:off x="1547664" y="3356992"/>
            <a:ext cx="107235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sl-SI" sz="2900" b="1" dirty="0" smtClean="0">
                <a:solidFill>
                  <a:srgbClr val="FFFF00"/>
                </a:solidFill>
              </a:rPr>
              <a:t>34-50</a:t>
            </a:r>
            <a:r>
              <a:rPr lang="fr-FR" sz="2900" b="1" dirty="0" smtClean="0">
                <a:solidFill>
                  <a:srgbClr val="FFFF00"/>
                </a:solidFill>
              </a:rPr>
              <a:t>%</a:t>
            </a:r>
            <a:endParaRPr lang="fr-FR" sz="2900" dirty="0">
              <a:solidFill>
                <a:srgbClr val="FFFF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 flipH="1">
            <a:off x="3563888" y="1124744"/>
            <a:ext cx="2304256" cy="461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7" tIns="45713" rIns="91427" bIns="45713" anchor="b">
            <a:spAutoFit/>
          </a:bodyPr>
          <a:lstStyle/>
          <a:p>
            <a:pPr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sl-SI" sz="2400" b="1" dirty="0" smtClean="0"/>
              <a:t>IKT oprema</a:t>
            </a:r>
            <a:endParaRPr lang="fr-FR" sz="2400" b="1" dirty="0"/>
          </a:p>
        </p:txBody>
      </p:sp>
      <p:pic>
        <p:nvPicPr>
          <p:cNvPr id="18" name="Picture 12" descr="pies_06_hw_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2987824" cy="30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491880" y="3861048"/>
            <a:ext cx="7366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fr-FR" sz="2900" b="1" dirty="0"/>
              <a:t>70%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932040" y="3789040"/>
            <a:ext cx="7366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fr-FR" sz="2900" b="1" dirty="0"/>
              <a:t>30%</a:t>
            </a:r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3419872" y="4653136"/>
            <a:ext cx="276225" cy="1303338"/>
          </a:xfrm>
          <a:custGeom>
            <a:avLst/>
            <a:gdLst>
              <a:gd name="T0" fmla="*/ 0 w 240"/>
              <a:gd name="T1" fmla="*/ 0 h 134"/>
              <a:gd name="T2" fmla="*/ 0 w 240"/>
              <a:gd name="T3" fmla="*/ 1303338 h 134"/>
              <a:gd name="T4" fmla="*/ 276225 w 240"/>
              <a:gd name="T5" fmla="*/ 1303338 h 134"/>
              <a:gd name="T6" fmla="*/ 0 60000 65536"/>
              <a:gd name="T7" fmla="*/ 0 60000 65536"/>
              <a:gd name="T8" fmla="*/ 0 60000 65536"/>
              <a:gd name="T9" fmla="*/ 0 w 240"/>
              <a:gd name="T10" fmla="*/ 0 h 134"/>
              <a:gd name="T11" fmla="*/ 240 w 240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34">
                <a:moveTo>
                  <a:pt x="0" y="0"/>
                </a:moveTo>
                <a:lnTo>
                  <a:pt x="0" y="134"/>
                </a:lnTo>
                <a:lnTo>
                  <a:pt x="240" y="134"/>
                </a:lnTo>
              </a:path>
            </a:pathLst>
          </a:cu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707904" y="5661248"/>
            <a:ext cx="3641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sl-SI" sz="2200" b="1" dirty="0" smtClean="0">
                <a:solidFill>
                  <a:srgbClr val="FF6600"/>
                </a:solidFill>
              </a:rPr>
              <a:t>Napajalniki, pomnilniki, ventilatorji, zunanje enote,…</a:t>
            </a:r>
            <a:endParaRPr lang="fr-FR" sz="2200" b="1" dirty="0">
              <a:solidFill>
                <a:srgbClr val="FF6600"/>
              </a:solidFill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707904" y="1916832"/>
            <a:ext cx="13801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 flipH="1" flipV="1">
            <a:off x="5148064" y="2132856"/>
            <a:ext cx="277813" cy="1304925"/>
          </a:xfrm>
          <a:custGeom>
            <a:avLst/>
            <a:gdLst>
              <a:gd name="T0" fmla="*/ 0 w 240"/>
              <a:gd name="T1" fmla="*/ 0 h 134"/>
              <a:gd name="T2" fmla="*/ 0 w 240"/>
              <a:gd name="T3" fmla="*/ 1304925 h 134"/>
              <a:gd name="T4" fmla="*/ 277813 w 240"/>
              <a:gd name="T5" fmla="*/ 1304925 h 134"/>
              <a:gd name="T6" fmla="*/ 0 60000 65536"/>
              <a:gd name="T7" fmla="*/ 0 60000 65536"/>
              <a:gd name="T8" fmla="*/ 0 60000 65536"/>
              <a:gd name="T9" fmla="*/ 0 w 240"/>
              <a:gd name="T10" fmla="*/ 0 h 134"/>
              <a:gd name="T11" fmla="*/ 240 w 240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34">
                <a:moveTo>
                  <a:pt x="0" y="0"/>
                </a:moveTo>
                <a:lnTo>
                  <a:pt x="0" y="134"/>
                </a:lnTo>
                <a:lnTo>
                  <a:pt x="240" y="134"/>
                </a:lnTo>
              </a:path>
            </a:pathLst>
          </a:custGeom>
          <a:noFill/>
          <a:ln w="9525">
            <a:solidFill>
              <a:srgbClr val="B8CAE3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 flipH="1">
            <a:off x="6228184" y="1124744"/>
            <a:ext cx="2520280" cy="461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7" tIns="45713" rIns="91427" bIns="45713" anchor="b">
            <a:spAutoFit/>
          </a:bodyPr>
          <a:lstStyle/>
          <a:p>
            <a:pPr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sl-SI" sz="2400" b="1" dirty="0" smtClean="0"/>
              <a:t>Sistemski viri</a:t>
            </a:r>
            <a:endParaRPr lang="fr-FR" sz="2400" b="1" dirty="0"/>
          </a:p>
        </p:txBody>
      </p:sp>
      <p:pic>
        <p:nvPicPr>
          <p:cNvPr id="26" name="Picture 20" descr="pies_07_load_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3151766" cy="31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588224" y="3789040"/>
            <a:ext cx="74379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fr-FR" sz="2900" b="1" dirty="0">
                <a:solidFill>
                  <a:srgbClr val="FFFF00"/>
                </a:solidFill>
              </a:rPr>
              <a:t>80%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8172400" y="3789040"/>
            <a:ext cx="7366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fr-FR" sz="2900" b="1" dirty="0">
                <a:solidFill>
                  <a:schemeClr val="bg1"/>
                </a:solidFill>
              </a:rPr>
              <a:t>20%</a:t>
            </a:r>
            <a:endParaRPr lang="fr-FR" sz="2900" dirty="0">
              <a:solidFill>
                <a:schemeClr val="bg1"/>
              </a:solidFill>
            </a:endParaRPr>
          </a:p>
        </p:txBody>
      </p:sp>
      <p:sp>
        <p:nvSpPr>
          <p:cNvPr id="29" name="Freeform 23"/>
          <p:cNvSpPr>
            <a:spLocks/>
          </p:cNvSpPr>
          <p:nvPr/>
        </p:nvSpPr>
        <p:spPr bwMode="auto">
          <a:xfrm>
            <a:off x="7236296" y="5013176"/>
            <a:ext cx="287338" cy="1341437"/>
          </a:xfrm>
          <a:custGeom>
            <a:avLst/>
            <a:gdLst>
              <a:gd name="T0" fmla="*/ 0 w 240"/>
              <a:gd name="T1" fmla="*/ 0 h 134"/>
              <a:gd name="T2" fmla="*/ 0 w 240"/>
              <a:gd name="T3" fmla="*/ 1341437 h 134"/>
              <a:gd name="T4" fmla="*/ 287338 w 240"/>
              <a:gd name="T5" fmla="*/ 1341437 h 134"/>
              <a:gd name="T6" fmla="*/ 0 60000 65536"/>
              <a:gd name="T7" fmla="*/ 0 60000 65536"/>
              <a:gd name="T8" fmla="*/ 0 60000 65536"/>
              <a:gd name="T9" fmla="*/ 0 w 240"/>
              <a:gd name="T10" fmla="*/ 0 h 134"/>
              <a:gd name="T11" fmla="*/ 240 w 240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34">
                <a:moveTo>
                  <a:pt x="0" y="0"/>
                </a:moveTo>
                <a:lnTo>
                  <a:pt x="0" y="134"/>
                </a:lnTo>
                <a:lnTo>
                  <a:pt x="240" y="134"/>
                </a:lnTo>
              </a:path>
            </a:pathLst>
          </a:custGeom>
          <a:noFill/>
          <a:ln w="9525">
            <a:solidFill>
              <a:srgbClr val="BDAA4D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7452320" y="6165304"/>
            <a:ext cx="193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sl-SI" sz="2200" b="1" dirty="0" smtClean="0">
                <a:solidFill>
                  <a:srgbClr val="CC9900"/>
                </a:solidFill>
              </a:rPr>
              <a:t>Mirovanje</a:t>
            </a:r>
            <a:endParaRPr lang="fr-FR" sz="2200" b="1" dirty="0">
              <a:solidFill>
                <a:srgbClr val="CC9900"/>
              </a:solidFill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6156176" y="1988840"/>
            <a:ext cx="2325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sl-SI" sz="2200" b="1" dirty="0" smtClean="0">
                <a:solidFill>
                  <a:srgbClr val="CC9900"/>
                </a:solidFill>
              </a:rPr>
              <a:t>Zasedenost virov</a:t>
            </a:r>
            <a:endParaRPr lang="fr-FR" sz="2200" b="1" dirty="0">
              <a:solidFill>
                <a:srgbClr val="CC9900"/>
              </a:solidFill>
            </a:endParaRPr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 flipH="1" flipV="1">
            <a:off x="8460432" y="2204864"/>
            <a:ext cx="284162" cy="1343025"/>
          </a:xfrm>
          <a:custGeom>
            <a:avLst/>
            <a:gdLst>
              <a:gd name="T0" fmla="*/ 0 w 240"/>
              <a:gd name="T1" fmla="*/ 0 h 134"/>
              <a:gd name="T2" fmla="*/ 0 w 240"/>
              <a:gd name="T3" fmla="*/ 1343025 h 134"/>
              <a:gd name="T4" fmla="*/ 284162 w 240"/>
              <a:gd name="T5" fmla="*/ 1343025 h 134"/>
              <a:gd name="T6" fmla="*/ 0 60000 65536"/>
              <a:gd name="T7" fmla="*/ 0 60000 65536"/>
              <a:gd name="T8" fmla="*/ 0 60000 65536"/>
              <a:gd name="T9" fmla="*/ 0 w 240"/>
              <a:gd name="T10" fmla="*/ 0 h 134"/>
              <a:gd name="T11" fmla="*/ 240 w 240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34">
                <a:moveTo>
                  <a:pt x="0" y="0"/>
                </a:moveTo>
                <a:lnTo>
                  <a:pt x="0" y="134"/>
                </a:lnTo>
                <a:lnTo>
                  <a:pt x="240" y="134"/>
                </a:lnTo>
              </a:path>
            </a:pathLst>
          </a:custGeom>
          <a:noFill/>
          <a:ln w="9525">
            <a:solidFill>
              <a:srgbClr val="E9E86E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trošimo energijo v RC</a:t>
            </a:r>
            <a:endParaRPr lang="sl-SI" dirty="0"/>
          </a:p>
        </p:txBody>
      </p:sp>
      <p:pic>
        <p:nvPicPr>
          <p:cNvPr id="5" name="Slika 4" descr="Dovedena in odvedena energija.e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424936" cy="56612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lahko energijo prihranimo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2844" y="1628800"/>
            <a:ext cx="8643998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Odklop nepotrebnih sistemov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err="1" smtClean="0"/>
              <a:t>Virtualizacija</a:t>
            </a:r>
            <a:r>
              <a:rPr lang="sl-SI" dirty="0" smtClean="0"/>
              <a:t> sistemskega okolja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Uporaba varčnejših naprav</a:t>
            </a:r>
          </a:p>
          <a:p>
            <a:pPr marL="914400" lvl="1" indent="-514350"/>
            <a:r>
              <a:rPr lang="sl-SI" dirty="0" smtClean="0"/>
              <a:t>Sodobni varčni procesorji</a:t>
            </a:r>
          </a:p>
          <a:p>
            <a:pPr marL="914400" lvl="1" indent="-514350"/>
            <a:r>
              <a:rPr lang="sl-SI" dirty="0" smtClean="0"/>
              <a:t>SSD diskovni pogoni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Pravilno dimenzioniranje IKT sistemov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Pravilna izvedba računalniškega centra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Izhodišča za ureditev - zahteve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96752"/>
            <a:ext cx="8499982" cy="5661248"/>
          </a:xfrm>
        </p:spPr>
        <p:txBody>
          <a:bodyPr/>
          <a:lstStyle/>
          <a:p>
            <a:pPr marL="514350" indent="-514350"/>
            <a:r>
              <a:rPr lang="sl-SI" dirty="0" smtClean="0"/>
              <a:t>Cilji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Sistemski prostor je urejen in primeren za delovanj IKT tehnologije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Nameščeni sistemi bodo zagotavljali nemoteno in varno delovanje vsaj 10-15 let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b="1" u="sng" dirty="0" smtClean="0"/>
              <a:t>Obratovalni stroški bodo čim nižji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sl-SI" dirty="0" smtClean="0"/>
              <a:t>Zahteve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Izvedba na mestu obstoječega centra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Opreme ne bomo selili na začasno lokacijo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Delovanje opreme in storitev ne bo prekinjeno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b="1" u="sng" dirty="0" smtClean="0"/>
              <a:t>Varnost opreme in storitev ne bo ogrožena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prenoviti center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2844" y="1628800"/>
            <a:ext cx="8643998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Prenova brez prekinitve delovanja?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Zamenjava namestitvene infrastrukture?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Zamenjava dvignjenega poda?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KJE PA PRIHRANIMO?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Stroški energije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Podaljšana življenjska doba opreme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Večja gostota namestitve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Boljši nadzor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Enostavnejše (cenejše) komunikacijske povezave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Poglavitna tveganja pri prenovi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628800"/>
            <a:ext cx="8499982" cy="5229200"/>
          </a:xfrm>
        </p:spPr>
        <p:txBody>
          <a:bodyPr/>
          <a:lstStyle/>
          <a:p>
            <a:pPr marL="514350" indent="-514350"/>
            <a:r>
              <a:rPr lang="sl-SI" dirty="0" smtClean="0"/>
              <a:t>Nepopolni posnetek stanja</a:t>
            </a:r>
          </a:p>
          <a:p>
            <a:pPr marL="514350" indent="-514350"/>
            <a:r>
              <a:rPr lang="sl-SI" dirty="0" smtClean="0"/>
              <a:t>Zamenjava dvignjenega poda</a:t>
            </a:r>
          </a:p>
          <a:p>
            <a:pPr marL="514350" indent="-514350"/>
            <a:r>
              <a:rPr lang="sl-SI" dirty="0" smtClean="0"/>
              <a:t>Sprememba višine poda</a:t>
            </a:r>
          </a:p>
          <a:p>
            <a:pPr marL="514350" indent="-514350"/>
            <a:r>
              <a:rPr lang="sl-SI" dirty="0" smtClean="0"/>
              <a:t>Podiranje opreme zaradi zamenjave poda</a:t>
            </a:r>
          </a:p>
          <a:p>
            <a:pPr marL="514350" indent="-514350"/>
            <a:r>
              <a:rPr lang="sl-SI" dirty="0" smtClean="0"/>
              <a:t>Premik opreme med delovanjem</a:t>
            </a:r>
          </a:p>
          <a:p>
            <a:pPr marL="514350" indent="-514350"/>
            <a:r>
              <a:rPr lang="sl-SI" dirty="0" smtClean="0"/>
              <a:t>Prah kot posledica del</a:t>
            </a:r>
          </a:p>
          <a:p>
            <a:pPr marL="514350" indent="-514350"/>
            <a:r>
              <a:rPr lang="sl-SI" dirty="0" smtClean="0"/>
              <a:t>Ureditev el. omrežja</a:t>
            </a:r>
          </a:p>
          <a:p>
            <a:pPr marL="514350" indent="-514350"/>
            <a:r>
              <a:rPr lang="sl-SI" dirty="0" smtClean="0"/>
              <a:t>Ureditev komunikacijskega omrežja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Primeri tveganj</a:t>
            </a:r>
            <a:endParaRPr lang="sl-SI" sz="3200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83298" name="Picture 2" descr="C:\Users\bostjanl.NTR-ING\Documents\Delo\Predstavitve\Infosek\Slike\IMAG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85484"/>
            <a:ext cx="3456384" cy="5772516"/>
          </a:xfrm>
          <a:prstGeom prst="rect">
            <a:avLst/>
          </a:prstGeom>
          <a:noFill/>
        </p:spPr>
      </p:pic>
      <p:pic>
        <p:nvPicPr>
          <p:cNvPr id="183299" name="Picture 3" descr="C:\Users\bostjanl.NTR-ING\Documents\Delo\Projekti\DEM\Slika\SlikeTK\IMAG0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475992" cy="58052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6632"/>
            <a:ext cx="7956376" cy="642942"/>
          </a:xfrm>
        </p:spPr>
        <p:txBody>
          <a:bodyPr/>
          <a:lstStyle/>
          <a:p>
            <a:r>
              <a:rPr lang="sl-SI" dirty="0" smtClean="0"/>
              <a:t>Področja ureditve centrov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b="1" dirty="0" smtClean="0"/>
              <a:t>Oskrbna infrastruktura</a:t>
            </a:r>
          </a:p>
          <a:p>
            <a:pPr lvl="1"/>
            <a:r>
              <a:rPr lang="sl-SI" sz="2000" dirty="0" smtClean="0"/>
              <a:t>Gradbena, prostorska in logistična ureditev</a:t>
            </a:r>
          </a:p>
          <a:p>
            <a:pPr lvl="1"/>
            <a:r>
              <a:rPr lang="sl-SI" sz="2000" dirty="0" smtClean="0"/>
              <a:t>Oskrba z električno energijo</a:t>
            </a:r>
          </a:p>
          <a:p>
            <a:pPr lvl="1"/>
            <a:r>
              <a:rPr lang="sl-SI" sz="2000" dirty="0" smtClean="0"/>
              <a:t>Tehnično hlajenje</a:t>
            </a:r>
          </a:p>
          <a:p>
            <a:pPr lvl="1"/>
            <a:r>
              <a:rPr lang="sl-SI" sz="2000" dirty="0" smtClean="0"/>
              <a:t>Namestitvena infrastruktura</a:t>
            </a:r>
          </a:p>
          <a:p>
            <a:pPr lvl="1"/>
            <a:r>
              <a:rPr lang="sl-SI" sz="2000" dirty="0" smtClean="0"/>
              <a:t>Nadzor infrastrukture</a:t>
            </a:r>
          </a:p>
          <a:p>
            <a:pPr lvl="1"/>
            <a:r>
              <a:rPr lang="sl-SI" sz="2000" dirty="0" smtClean="0"/>
              <a:t>Komunikacijska ureditev</a:t>
            </a:r>
          </a:p>
          <a:p>
            <a:r>
              <a:rPr lang="sl-SI" sz="2400" b="1" dirty="0" smtClean="0"/>
              <a:t>Zagotavljanje varnosti</a:t>
            </a:r>
          </a:p>
          <a:p>
            <a:pPr lvl="1"/>
            <a:r>
              <a:rPr lang="sl-SI" sz="2000" dirty="0" smtClean="0"/>
              <a:t>Požarna zaščita</a:t>
            </a:r>
          </a:p>
          <a:p>
            <a:pPr lvl="1"/>
            <a:r>
              <a:rPr lang="sl-SI" sz="2000" dirty="0" smtClean="0"/>
              <a:t>Zaščita pred vdori tekočin in plinov</a:t>
            </a:r>
          </a:p>
          <a:p>
            <a:pPr lvl="1"/>
            <a:r>
              <a:rPr lang="sl-SI" sz="2000" dirty="0" smtClean="0"/>
              <a:t>Zaščita pred vdorom prahu</a:t>
            </a:r>
          </a:p>
          <a:p>
            <a:pPr lvl="1"/>
            <a:r>
              <a:rPr lang="sl-SI" sz="2000" dirty="0" smtClean="0"/>
              <a:t>Zaščita pred prenapetostmi in EM udari</a:t>
            </a:r>
          </a:p>
          <a:p>
            <a:pPr lvl="1"/>
            <a:r>
              <a:rPr lang="sl-SI" sz="2000" dirty="0" smtClean="0"/>
              <a:t>Dostopna kontrola in tehnično varovanje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52513" y="1287463"/>
            <a:ext cx="79533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defTabSz="873125"/>
            <a:endParaRPr lang="sl-SI" sz="1100">
              <a:solidFill>
                <a:srgbClr val="4D4D4D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97000" y="2730500"/>
            <a:ext cx="158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defTabSz="873125">
              <a:spcBef>
                <a:spcPct val="50000"/>
              </a:spcBef>
            </a:pPr>
            <a:endParaRPr lang="sl-SI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62088" y="3144838"/>
            <a:ext cx="1587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defTabSz="873125">
              <a:spcBef>
                <a:spcPct val="50000"/>
              </a:spcBef>
            </a:pPr>
            <a:endParaRPr lang="sl-SI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428860" y="3786190"/>
            <a:ext cx="45862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pPr defTabSz="873125"/>
            <a:r>
              <a:rPr lang="sl-SI"/>
              <a:t>                                                                     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C7A662D-9B10-4048-A60B-34ED821FF01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8" name="Picture 14" descr="Screen shot 2011-05-30 at 2.45.2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478" y="2564904"/>
            <a:ext cx="4510522" cy="22322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Primeri tveganj</a:t>
            </a:r>
            <a:endParaRPr lang="sl-SI" sz="3200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22210" name="Picture 2" descr="C:\Users\bostjanl.NTR-ING\Documents\Delo\Projekti\NLB\Slike\DSC_1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89317" cy="548267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Primeri tveganj</a:t>
            </a:r>
            <a:endParaRPr lang="sl-SI" sz="3200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23234" name="Picture 2" descr="C:\Users\bostjanl.NTR-ING\Documents\Delo\Projekti\NLB\Slike\DSC_1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59221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903590"/>
          </a:xfrm>
        </p:spPr>
        <p:txBody>
          <a:bodyPr/>
          <a:lstStyle/>
          <a:p>
            <a:r>
              <a:rPr lang="sl-SI" sz="3200" dirty="0" smtClean="0"/>
              <a:t>Zmanjševanje tveganj</a:t>
            </a:r>
            <a:br>
              <a:rPr lang="sl-SI" sz="3200" dirty="0" smtClean="0"/>
            </a:br>
            <a:r>
              <a:rPr lang="sl-SI" sz="3200" dirty="0" smtClean="0"/>
              <a:t>projektni pristop</a:t>
            </a:r>
            <a:endParaRPr lang="sl-SI" sz="3200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Izvedba celovitega posnetka stanja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Izdelava načrta končne postavitve</a:t>
            </a:r>
          </a:p>
          <a:p>
            <a:pPr marL="914400" lvl="1" indent="-514350">
              <a:buFont typeface="+mj-lt"/>
              <a:buAutoNum type="arabicPeriod"/>
            </a:pPr>
            <a:r>
              <a:rPr lang="sl-SI" dirty="0" smtClean="0"/>
              <a:t>Tloris in prerez razporeda opreme</a:t>
            </a:r>
          </a:p>
          <a:p>
            <a:pPr marL="914400" lvl="1" indent="-514350">
              <a:buFont typeface="+mj-lt"/>
              <a:buAutoNum type="arabicPeriod"/>
            </a:pPr>
            <a:r>
              <a:rPr lang="sl-SI" dirty="0" smtClean="0"/>
              <a:t>Načrt razporeditve opreme v omare</a:t>
            </a:r>
          </a:p>
          <a:p>
            <a:pPr marL="914400" lvl="1" indent="-514350">
              <a:buFont typeface="+mj-lt"/>
              <a:buAutoNum type="arabicPeriod"/>
            </a:pPr>
            <a:r>
              <a:rPr lang="sl-SI" dirty="0" smtClean="0"/>
              <a:t>Načrt komunikacijskih povezav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Fazni načrt z vsemi ključnimi mejniki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Terminski načrt izvedbe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Določitev kontrolnih točk in točk povrnitve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Izvedba</a:t>
            </a:r>
          </a:p>
          <a:p>
            <a:pPr marL="514350" indent="-514350">
              <a:buFont typeface="+mj-lt"/>
              <a:buAutoNum type="arabicPeriod"/>
            </a:pPr>
            <a:endParaRPr lang="sl-S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Zmanjševanje tveganj</a:t>
            </a:r>
            <a:br>
              <a:rPr lang="sl-SI" sz="3200" dirty="0" smtClean="0"/>
            </a:br>
            <a:r>
              <a:rPr lang="sl-SI" sz="3200" dirty="0" smtClean="0"/>
              <a:t>posnetek stanja opreme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373216"/>
          </a:xfrm>
        </p:spPr>
        <p:txBody>
          <a:bodyPr/>
          <a:lstStyle/>
          <a:p>
            <a:pPr marL="514350" indent="-514350"/>
            <a:r>
              <a:rPr lang="sl-SI" dirty="0" smtClean="0"/>
              <a:t>Popis storitev, ki zajema: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Strojne vire, ki so potrebni za delovanje, poslovno pomembnost, dovoljen čas in termin izpadov, soodvisnost …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sl-SI" dirty="0" smtClean="0"/>
              <a:t>Popis opreme, ki zajema: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Unikatno označevanje opreme, lokacijo opreme, priključke na zunanje enote (</a:t>
            </a:r>
            <a:r>
              <a:rPr lang="sl-SI" dirty="0" err="1" smtClean="0"/>
              <a:t>Eth</a:t>
            </a:r>
            <a:r>
              <a:rPr lang="sl-SI" dirty="0" smtClean="0"/>
              <a:t>, FC, </a:t>
            </a:r>
            <a:r>
              <a:rPr lang="sl-SI" dirty="0" err="1" smtClean="0"/>
              <a:t>elect</a:t>
            </a:r>
            <a:r>
              <a:rPr lang="sl-SI" dirty="0" smtClean="0"/>
              <a:t>.), storitve, ki delujejo na opremi…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sl-SI" dirty="0" smtClean="0"/>
              <a:t>Popis kom. povezav, ki zajema: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Unikatno označene povezave, </a:t>
            </a:r>
            <a:r>
              <a:rPr lang="sl-SI" dirty="0" err="1" smtClean="0"/>
              <a:t>porte</a:t>
            </a:r>
            <a:r>
              <a:rPr lang="sl-SI" dirty="0" smtClean="0"/>
              <a:t> v povezavah, patch povezave, VLAN omrežja, IP naslove,…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sl-SI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903590"/>
          </a:xfrm>
        </p:spPr>
        <p:txBody>
          <a:bodyPr/>
          <a:lstStyle/>
          <a:p>
            <a:r>
              <a:rPr lang="sl-SI" sz="3200" dirty="0" smtClean="0"/>
              <a:t>Priprava končne postavitve</a:t>
            </a:r>
            <a:endParaRPr lang="sl-SI" sz="3200" dirty="0"/>
          </a:p>
        </p:txBody>
      </p:sp>
      <p:pic>
        <p:nvPicPr>
          <p:cNvPr id="6" name="Slika 5" descr="Originalno stanje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177" y="1134716"/>
            <a:ext cx="6283379" cy="5976664"/>
          </a:xfrm>
          <a:prstGeom prst="rect">
            <a:avLst/>
          </a:prstGeom>
        </p:spPr>
      </p:pic>
      <p:pic>
        <p:nvPicPr>
          <p:cNvPr id="7" name="Slika 6" descr="Novo stanj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74508"/>
            <a:ext cx="5885966" cy="54834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Fazni načrt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797152"/>
          </a:xfrm>
        </p:spPr>
        <p:txBody>
          <a:bodyPr/>
          <a:lstStyle/>
          <a:p>
            <a:pPr marL="514350" indent="-514350"/>
            <a:r>
              <a:rPr lang="sl-SI" dirty="0" smtClean="0"/>
              <a:t>Fazni načrt stanja ureditve v ključnih korakih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Določeno stanje gradbene ureditve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Določene lokacije naprav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Določena mesta oskrbne infrastrukture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Določeni priključki na el. omrežje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Določeni komunikacijski priključki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903590"/>
          </a:xfrm>
        </p:spPr>
        <p:txBody>
          <a:bodyPr/>
          <a:lstStyle/>
          <a:p>
            <a:r>
              <a:rPr lang="sl-SI" sz="3200" dirty="0" smtClean="0"/>
              <a:t>Fazni načrt</a:t>
            </a:r>
            <a:endParaRPr lang="sl-SI" sz="3200" dirty="0"/>
          </a:p>
        </p:txBody>
      </p:sp>
      <p:pic>
        <p:nvPicPr>
          <p:cNvPr id="5" name="Slika 4" descr="Faza 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1052736"/>
            <a:ext cx="5472608" cy="5993809"/>
          </a:xfrm>
          <a:prstGeom prst="rect">
            <a:avLst/>
          </a:prstGeom>
        </p:spPr>
      </p:pic>
      <p:pic>
        <p:nvPicPr>
          <p:cNvPr id="8" name="Slika 7" descr="faza 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836712"/>
            <a:ext cx="5300458" cy="58052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903590"/>
          </a:xfrm>
        </p:spPr>
        <p:txBody>
          <a:bodyPr/>
          <a:lstStyle/>
          <a:p>
            <a:r>
              <a:rPr lang="sl-SI" sz="3200" dirty="0" smtClean="0"/>
              <a:t>Fazni načrt</a:t>
            </a:r>
            <a:endParaRPr lang="sl-SI" sz="3200" dirty="0"/>
          </a:p>
        </p:txBody>
      </p:sp>
      <p:pic>
        <p:nvPicPr>
          <p:cNvPr id="5" name="Slika 4" descr="Faza 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1052736"/>
            <a:ext cx="5472608" cy="5993809"/>
          </a:xfrm>
          <a:prstGeom prst="rect">
            <a:avLst/>
          </a:prstGeom>
        </p:spPr>
      </p:pic>
      <p:pic>
        <p:nvPicPr>
          <p:cNvPr id="8" name="Slika 7" descr="faza 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836712"/>
            <a:ext cx="5300458" cy="58052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903590"/>
          </a:xfrm>
        </p:spPr>
        <p:txBody>
          <a:bodyPr/>
          <a:lstStyle/>
          <a:p>
            <a:r>
              <a:rPr lang="sl-SI" sz="3200" dirty="0" smtClean="0"/>
              <a:t>Fazni načrt</a:t>
            </a:r>
            <a:endParaRPr lang="sl-SI" sz="3200" dirty="0"/>
          </a:p>
        </p:txBody>
      </p:sp>
      <p:pic>
        <p:nvPicPr>
          <p:cNvPr id="6" name="Slika 5" descr="Faza 5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908720"/>
            <a:ext cx="5647932" cy="6185830"/>
          </a:xfrm>
          <a:prstGeom prst="rect">
            <a:avLst/>
          </a:prstGeom>
        </p:spPr>
      </p:pic>
      <p:pic>
        <p:nvPicPr>
          <p:cNvPr id="7" name="Slika 6" descr="Faza 1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548680"/>
            <a:ext cx="6840760" cy="74922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lahko izboljšamo učinkovitost RC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2844" y="1124744"/>
            <a:ext cx="8643998" cy="56166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Pravilno dimenzioniranje</a:t>
            </a:r>
          </a:p>
          <a:p>
            <a:pPr marL="914400" lvl="1" indent="-514350"/>
            <a:r>
              <a:rPr lang="sl-SI" sz="2000" dirty="0" smtClean="0"/>
              <a:t>Napajalnih  in hladilnih sistemov</a:t>
            </a:r>
          </a:p>
          <a:p>
            <a:pPr marL="914400" lvl="1" indent="-514350"/>
            <a:r>
              <a:rPr lang="sl-SI" sz="2000" dirty="0" smtClean="0"/>
              <a:t>Prostorov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Pravilno razporejanje opreme v omarah in prostoru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Ureditev tehničnega hlajenja</a:t>
            </a:r>
          </a:p>
          <a:p>
            <a:pPr marL="914400" lvl="1" indent="-514350"/>
            <a:r>
              <a:rPr lang="sl-SI" sz="2000" dirty="0" smtClean="0"/>
              <a:t>Ločitev hladnega in toplega zraka</a:t>
            </a:r>
          </a:p>
          <a:p>
            <a:pPr marL="914400" lvl="1" indent="-514350"/>
            <a:r>
              <a:rPr lang="sl-SI" sz="2000" dirty="0" smtClean="0"/>
              <a:t>Povečanje pretočnosti zraka pod dvignjenim podom</a:t>
            </a:r>
          </a:p>
          <a:p>
            <a:pPr marL="914400" lvl="1" indent="-514350"/>
            <a:r>
              <a:rPr lang="sl-SI" sz="2000" dirty="0" smtClean="0"/>
              <a:t>Prilagoditev temperature v hladnem in toplem področju</a:t>
            </a:r>
          </a:p>
          <a:p>
            <a:pPr marL="914400" lvl="1" indent="-514350"/>
            <a:r>
              <a:rPr lang="sl-SI" sz="2000" dirty="0" smtClean="0"/>
              <a:t>Uporaba prostega hlajenja</a:t>
            </a:r>
          </a:p>
          <a:p>
            <a:pPr marL="914400" lvl="1" indent="-514350"/>
            <a:r>
              <a:rPr lang="sl-SI" sz="2000" dirty="0" smtClean="0"/>
              <a:t>Porazdelitev bremen med redundantne sisteme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Ureditev el. napajanja</a:t>
            </a:r>
          </a:p>
          <a:p>
            <a:pPr marL="914400" lvl="1" indent="-514350"/>
            <a:r>
              <a:rPr lang="sl-SI" sz="2000" dirty="0" smtClean="0"/>
              <a:t>Izbira UPS sistemov</a:t>
            </a:r>
          </a:p>
          <a:p>
            <a:pPr marL="914400" lvl="1" indent="-514350"/>
            <a:r>
              <a:rPr lang="sl-SI" sz="2000" dirty="0" smtClean="0"/>
              <a:t>Zmanjševanja izgub na PDU in drugih elementih tokokrogov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Spremljanje in nadzor nad porabo energije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Trendi ureditve RC v Sloveniji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980728"/>
            <a:ext cx="8499982" cy="58772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Obdobje do leta 2000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sz="2400" dirty="0" smtClean="0"/>
              <a:t>Nesistematično urejanje, gre za preproste tehnične prostore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Obdobje od 2000 do 2008</a:t>
            </a:r>
          </a:p>
          <a:p>
            <a:pPr marL="914400" lvl="2" indent="-514350"/>
            <a:r>
              <a:rPr lang="sl-SI" dirty="0" smtClean="0"/>
              <a:t>Pričetek postavljanja tehničnih zahtev in smernic</a:t>
            </a:r>
          </a:p>
          <a:p>
            <a:pPr marL="914400" lvl="2" indent="-514350"/>
            <a:r>
              <a:rPr lang="sl-SI" dirty="0" smtClean="0"/>
              <a:t>Izgradnja novih računalniških centrov, upoštevanje “</a:t>
            </a:r>
            <a:r>
              <a:rPr lang="sl-SI" dirty="0" err="1" smtClean="0"/>
              <a:t>Tier</a:t>
            </a:r>
            <a:r>
              <a:rPr lang="sl-SI" dirty="0" smtClean="0"/>
              <a:t>” standardov in priporočil</a:t>
            </a:r>
          </a:p>
          <a:p>
            <a:pPr marL="914400" lvl="2" indent="-514350"/>
            <a:r>
              <a:rPr lang="sl-SI" dirty="0" smtClean="0"/>
              <a:t>Obdobje standardiziranih rešitev (varne sobe,…)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Obdobje od 2008 do 2014</a:t>
            </a:r>
          </a:p>
          <a:p>
            <a:pPr marL="914400" lvl="2" indent="-514350"/>
            <a:r>
              <a:rPr lang="sl-SI" dirty="0" smtClean="0"/>
              <a:t>Zmanjšana izgradnja novih centrov, več prenove obstoječih, manjši centri </a:t>
            </a:r>
          </a:p>
          <a:p>
            <a:pPr marL="914400" lvl="2" indent="-514350"/>
            <a:r>
              <a:rPr lang="sl-SI" dirty="0" smtClean="0"/>
              <a:t>Več rešitev po zahtevah naročnikov</a:t>
            </a:r>
          </a:p>
          <a:p>
            <a:pPr marL="914400" lvl="2" indent="-514350"/>
            <a:r>
              <a:rPr lang="sl-SI" dirty="0" smtClean="0"/>
              <a:t>Vedno večja uporaba storitev v oblaku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Zaključek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797152"/>
          </a:xfrm>
        </p:spPr>
        <p:txBody>
          <a:bodyPr/>
          <a:lstStyle/>
          <a:p>
            <a:pPr marL="514350" indent="-514350"/>
            <a:r>
              <a:rPr lang="sl-SI" dirty="0" smtClean="0"/>
              <a:t>Vedno več je ureditev obstoječih centrov</a:t>
            </a:r>
          </a:p>
          <a:p>
            <a:pPr marL="514350" indent="-514350"/>
            <a:r>
              <a:rPr lang="sl-SI" dirty="0" smtClean="0"/>
              <a:t>Ureditev centra je mogoča brez prekinitve delovanja</a:t>
            </a:r>
          </a:p>
          <a:p>
            <a:pPr marL="514350" indent="-514350"/>
            <a:r>
              <a:rPr lang="sl-SI" dirty="0" smtClean="0"/>
              <a:t>Tveganja so obvladljiva</a:t>
            </a:r>
          </a:p>
          <a:p>
            <a:pPr marL="514350" indent="-514350"/>
            <a:r>
              <a:rPr lang="sl-SI" dirty="0" smtClean="0"/>
              <a:t>Za uspešno izvedbo so ključni</a:t>
            </a:r>
          </a:p>
          <a:p>
            <a:pPr marL="914400" lvl="1" indent="-514350"/>
            <a:r>
              <a:rPr lang="sl-SI" dirty="0" smtClean="0"/>
              <a:t>Projektni pristop</a:t>
            </a:r>
          </a:p>
          <a:p>
            <a:pPr marL="914400" lvl="1" indent="-514350"/>
            <a:r>
              <a:rPr lang="sl-SI" dirty="0" smtClean="0"/>
              <a:t>Priprava ustrezne dokumentacije</a:t>
            </a:r>
          </a:p>
          <a:p>
            <a:pPr marL="914400" lvl="1" indent="-514350"/>
            <a:r>
              <a:rPr lang="sl-SI" dirty="0" smtClean="0"/>
              <a:t>Izkušnje projektantov in izvajalcev</a:t>
            </a:r>
          </a:p>
          <a:p>
            <a:pPr marL="914400" lvl="1" indent="-514350"/>
            <a:r>
              <a:rPr lang="sl-SI" b="1" dirty="0" smtClean="0"/>
              <a:t>Sodelovanje med naročnikom in izvajalcem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Boštjan Lavuger</a:t>
            </a:r>
          </a:p>
          <a:p>
            <a:r>
              <a:rPr lang="sl-SI" dirty="0" err="1" smtClean="0"/>
              <a:t>bostjan.lavuger@ntr</a:t>
            </a:r>
            <a:r>
              <a:rPr lang="sl-SI" dirty="0" smtClean="0"/>
              <a:t>-ing.si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Osnovna izhodišča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412776"/>
            <a:ext cx="8499982" cy="5445224"/>
          </a:xfrm>
        </p:spPr>
        <p:txBody>
          <a:bodyPr/>
          <a:lstStyle/>
          <a:p>
            <a:pPr marL="514350" indent="-514350"/>
            <a:r>
              <a:rPr lang="sl-SI" dirty="0" smtClean="0"/>
              <a:t>Podjetja potrebujejo IT infrastrukturo</a:t>
            </a:r>
          </a:p>
          <a:p>
            <a:pPr marL="914400" lvl="1" indent="-514350"/>
            <a:r>
              <a:rPr lang="sl-SI" dirty="0" smtClean="0"/>
              <a:t>Lastna infrastruktura</a:t>
            </a:r>
          </a:p>
          <a:p>
            <a:pPr marL="914400" lvl="1" indent="-514350"/>
            <a:r>
              <a:rPr lang="sl-SI" dirty="0" smtClean="0"/>
              <a:t>Storitve “v oblaku” ali </a:t>
            </a:r>
            <a:r>
              <a:rPr lang="sl-SI" dirty="0" err="1" smtClean="0"/>
              <a:t>kolokacija</a:t>
            </a:r>
            <a:endParaRPr lang="sl-SI" dirty="0" smtClean="0"/>
          </a:p>
          <a:p>
            <a:pPr marL="514350" indent="-514350"/>
            <a:r>
              <a:rPr lang="sl-SI" dirty="0" smtClean="0"/>
              <a:t>Prevladujoč delež lastne infrastrukture</a:t>
            </a:r>
          </a:p>
          <a:p>
            <a:pPr marL="514350" indent="-514350"/>
            <a:r>
              <a:rPr lang="sl-SI" dirty="0" smtClean="0"/>
              <a:t>Kdo ima urejeno lastno infrastrukturo?</a:t>
            </a:r>
          </a:p>
          <a:p>
            <a:pPr marL="514350" indent="-514350"/>
            <a:r>
              <a:rPr lang="sl-SI" dirty="0" smtClean="0"/>
              <a:t>Kdaj vlagati v lastno infrastrukturo?</a:t>
            </a:r>
          </a:p>
          <a:p>
            <a:pPr marL="514350" indent="-514350"/>
            <a:r>
              <a:rPr lang="sl-SI" b="1" dirty="0" smtClean="0"/>
              <a:t>STROŠKI SO KLJUČNO GONILO</a:t>
            </a:r>
          </a:p>
          <a:p>
            <a:pPr marL="914400" lvl="1" indent="-514350">
              <a:buNone/>
            </a:pPr>
            <a:endParaRPr lang="sl-SI" dirty="0" smtClean="0"/>
          </a:p>
          <a:p>
            <a:pPr marL="514350" indent="-514350"/>
            <a:endParaRPr lang="sl-SI" dirty="0" smtClean="0"/>
          </a:p>
          <a:p>
            <a:pPr marL="514350" indent="-514350"/>
            <a:endParaRPr lang="sl-SI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Kdaj urediti lasten računalniški center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700808"/>
            <a:ext cx="8643998" cy="49685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Zahteve zakonodaje?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Poslovne zahteve?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Možnost uporabe storitev v oblaku?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Možnost najema ali uporabe </a:t>
            </a:r>
            <a:r>
              <a:rPr lang="sl-SI" dirty="0" err="1" smtClean="0"/>
              <a:t>kolokacije</a:t>
            </a:r>
            <a:r>
              <a:rPr lang="sl-SI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Računalniški center že imamo?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Poslovni model in analiza stroškov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Zakaj ureditev obstoječega centra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661248"/>
          </a:xfrm>
        </p:spPr>
        <p:txBody>
          <a:bodyPr/>
          <a:lstStyle/>
          <a:p>
            <a:pPr marL="514350" indent="-514350"/>
            <a:r>
              <a:rPr lang="sl-SI" dirty="0" smtClean="0"/>
              <a:t>Uporaba obstoječega centra</a:t>
            </a:r>
            <a:endParaRPr lang="sl-SI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Center je do neke mere že urejen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Sistemska infrastruktura je deloma urejena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Prekinitve delovanja so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sl-SI" dirty="0" smtClean="0"/>
              <a:t>Potrebe po prenovi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b="1" u="sng" dirty="0" smtClean="0"/>
              <a:t>Nižanje obratovalnih stroškov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Sistemska ureditev ne ustreza novim tehnologijam,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Tehnično hlajenje ali el. napajanje ne ustreza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Komunikacijski sistemi ne ustrezajo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sl-SI" dirty="0" smtClean="0"/>
              <a:t>Posamezni sistemi so dotrajani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Primer stanja</a:t>
            </a:r>
            <a:endParaRPr lang="sl-SI" sz="3200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81250" name="Picture 2" descr="C:\Users\bostjanl.NTR-ING\Documents\Delo\Predstavitve\Infosek\Slike\IMAG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79037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Primer stanja</a:t>
            </a:r>
            <a:endParaRPr lang="sl-SI" sz="3200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82274" name="Picture 2" descr="C:\Users\bostjanl.NTR-ING\Documents\Delo\Predstavitve\Infosek\Slike\IMAG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58776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2852"/>
            <a:ext cx="7956376" cy="642942"/>
          </a:xfrm>
        </p:spPr>
        <p:txBody>
          <a:bodyPr/>
          <a:lstStyle/>
          <a:p>
            <a:r>
              <a:rPr lang="sl-SI" sz="3200" dirty="0" smtClean="0"/>
              <a:t>Primer stanja</a:t>
            </a:r>
            <a:endParaRPr lang="sl-SI" sz="3200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Picture 1" descr="C:\Users\bostjanl.NTR-ING\Documents\Delo\Projekti\NLB\Slike\DSC_0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280920" cy="548473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R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ova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NTR</Template>
  <TotalTime>1690</TotalTime>
  <Words>928</Words>
  <Application>Microsoft Office PowerPoint</Application>
  <PresentationFormat>Diaprojekcija na zaslonu (4:3)</PresentationFormat>
  <Paragraphs>243</Paragraphs>
  <Slides>31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2" baseType="lpstr">
      <vt:lpstr>NTR</vt:lpstr>
      <vt:lpstr>Z ureditvijo obstoječih sistemskih prostorov do prihrankov</vt:lpstr>
      <vt:lpstr>Področja ureditve centrov</vt:lpstr>
      <vt:lpstr>Trendi ureditve RC v Sloveniji</vt:lpstr>
      <vt:lpstr>Osnovna izhodišča</vt:lpstr>
      <vt:lpstr>Kdaj urediti lasten računalniški center</vt:lpstr>
      <vt:lpstr>Zakaj ureditev obstoječega centra</vt:lpstr>
      <vt:lpstr>Primer stanja</vt:lpstr>
      <vt:lpstr>Primer stanja</vt:lpstr>
      <vt:lpstr>Primer stanja</vt:lpstr>
      <vt:lpstr>Zakaj energetska učinkovitost</vt:lpstr>
      <vt:lpstr>Stroški so izgradnje</vt:lpstr>
      <vt:lpstr>Stroški so zgovorni</vt:lpstr>
      <vt:lpstr>Kje trošimo energijo IKT sistemov</vt:lpstr>
      <vt:lpstr>Kje trošimo energijo v RC</vt:lpstr>
      <vt:lpstr>Kako lahko energijo prihranimo</vt:lpstr>
      <vt:lpstr>Izhodišča za ureditev - zahteve</vt:lpstr>
      <vt:lpstr>Kako prenoviti center</vt:lpstr>
      <vt:lpstr>Poglavitna tveganja pri prenovi</vt:lpstr>
      <vt:lpstr>Primeri tveganj</vt:lpstr>
      <vt:lpstr>Primeri tveganj</vt:lpstr>
      <vt:lpstr>Primeri tveganj</vt:lpstr>
      <vt:lpstr>Zmanjševanje tveganj projektni pristop</vt:lpstr>
      <vt:lpstr>Zmanjševanje tveganj posnetek stanja opreme</vt:lpstr>
      <vt:lpstr>Priprava končne postavitve</vt:lpstr>
      <vt:lpstr>Fazni načrt</vt:lpstr>
      <vt:lpstr>Fazni načrt</vt:lpstr>
      <vt:lpstr>Fazni načrt</vt:lpstr>
      <vt:lpstr>Fazni načrt</vt:lpstr>
      <vt:lpstr>Kako lahko izboljšamo učinkovitost RC</vt:lpstr>
      <vt:lpstr>Zaključek</vt:lpstr>
      <vt:lpstr>Diapozitiv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Boštjan Lavuger</dc:creator>
  <cp:lastModifiedBy>Boštjan Lavuger</cp:lastModifiedBy>
  <cp:revision>142</cp:revision>
  <dcterms:created xsi:type="dcterms:W3CDTF">2009-11-08T09:03:12Z</dcterms:created>
  <dcterms:modified xsi:type="dcterms:W3CDTF">2014-10-15T20:19:41Z</dcterms:modified>
</cp:coreProperties>
</file>